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60" r:id="rId3"/>
    <p:sldId id="259" r:id="rId4"/>
    <p:sldId id="258" r:id="rId5"/>
    <p:sldId id="264" r:id="rId6"/>
    <p:sldId id="262" r:id="rId7"/>
    <p:sldId id="263" r:id="rId8"/>
    <p:sldId id="256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2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5"/>
      <c:perspective val="0"/>
    </c:view3D>
    <c:plotArea>
      <c:layout>
        <c:manualLayout>
          <c:layoutTarget val="inner"/>
          <c:xMode val="edge"/>
          <c:yMode val="edge"/>
          <c:x val="2.5815255081982267E-2"/>
          <c:y val="0.11780428123700878"/>
          <c:w val="0.80212302075073005"/>
          <c:h val="0.882195718762991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Возрастная диаграмма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336</c:v>
                </c:pt>
                <c:pt idx="1">
                  <c:v>339</c:v>
                </c:pt>
              </c:numCache>
            </c:numRef>
          </c:val>
          <c:bubble3D val="1"/>
        </c:ser>
      </c:pie3DChart>
    </c:plotArea>
    <c:legend>
      <c:legendPos val="r"/>
      <c:layout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spPr>
    <a:solidFill>
      <a:srgbClr val="002060"/>
    </a:solidFill>
    <a:ln>
      <a:solidFill>
        <a:schemeClr val="bg1"/>
      </a:solidFill>
    </a:ln>
  </c:spPr>
  <c:txPr>
    <a:bodyPr/>
    <a:lstStyle/>
    <a:p>
      <a:pPr>
        <a:defRPr sz="1800">
          <a:solidFill>
            <a:schemeClr val="bg2"/>
          </a:solidFill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 с.Кармышево  670 чел.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2019 йылда тыуым</c:v>
                </c:pt>
                <c:pt idx="1">
                  <c:v>2019 йылда үлем</c:v>
                </c:pt>
                <c:pt idx="2">
                  <c:v>алкоголь продукцияһы менән агыуланып  үлеү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</c:chart>
  <c:spPr>
    <a:ln>
      <a:solidFill>
        <a:schemeClr val="bg1"/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0.14637</cdr:x>
      <cdr:y>0.36349</cdr:y>
    </cdr:from>
    <cdr:to>
      <cdr:x>0.3444</cdr:x>
      <cdr:y>0.57455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2232248"/>
          <a:ext cx="1656184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0.13776</cdr:x>
      <cdr:y>0.3425</cdr:y>
    </cdr:from>
    <cdr:to>
      <cdr:x>0.42913</cdr:x>
      <cdr:y>0.57701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59632" y="2348880"/>
          <a:ext cx="2664296" cy="160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4000" b="1" cap="all" spc="0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  <a:p xmlns:a="http://schemas.openxmlformats.org/drawingml/2006/main">
          <a:pPr algn="ctr"/>
          <a:r>
            <a: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336</a:t>
          </a:r>
          <a:r>
            <a: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  <a:t> </a:t>
          </a:r>
        </a:p>
        <a:p xmlns:a="http://schemas.openxmlformats.org/drawingml/2006/main">
          <a:pPr algn="ctr"/>
          <a:r>
            <a:rPr lang="ru-RU" sz="1800" b="1" dirty="0" err="1" smtClean="0">
              <a:solidFill>
                <a:schemeClr val="bg2">
                  <a:lumMod val="75000"/>
                </a:schemeClr>
              </a:solidFill>
            </a:rPr>
            <a:t>ҡатын-ҡыҙ</a:t>
          </a:r>
          <a:endParaRPr lang="ru-RU" sz="1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bg2">
                <a:lumMod val="75000"/>
              </a:schemeClr>
            </a:soli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0.39763</cdr:x>
      <cdr:y>0.08001</cdr:y>
    </cdr:from>
    <cdr:to>
      <cdr:x>0.73625</cdr:x>
      <cdr:y>0.2375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35896" y="548680"/>
          <a:ext cx="3096344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0.08263</cdr:x>
      <cdr:y>0</cdr:y>
    </cdr:from>
    <cdr:to>
      <cdr:x>0.89374</cdr:x>
      <cdr:y>0.37799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55576" y="0"/>
          <a:ext cx="7416824" cy="25922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6000" dirty="0" err="1">
              <a:solidFill>
                <a:schemeClr val="bg2">
                  <a:lumMod val="75000"/>
                </a:schemeClr>
              </a:solidFill>
            </a:rPr>
            <a:t>Х</a:t>
          </a:r>
          <a:r>
            <a:rPr lang="ru-RU" sz="6000" dirty="0" err="1" smtClean="0">
              <a:solidFill>
                <a:schemeClr val="bg2">
                  <a:lumMod val="75000"/>
                </a:schemeClr>
              </a:solidFill>
            </a:rPr>
            <a:t>алыҡ һаны</a:t>
          </a:r>
          <a:r>
            <a:rPr lang="ru-RU" sz="6000" dirty="0" smtClean="0">
              <a:solidFill>
                <a:schemeClr val="bg2">
                  <a:lumMod val="75000"/>
                </a:schemeClr>
              </a:solidFill>
            </a:rPr>
            <a:t> </a:t>
          </a:r>
        </a:p>
        <a:p xmlns:a="http://schemas.openxmlformats.org/drawingml/2006/main">
          <a:pPr algn="ctr"/>
          <a:r>
            <a:rPr lang="ru-RU" sz="6000" dirty="0" smtClean="0">
              <a:solidFill>
                <a:schemeClr val="bg2">
                  <a:lumMod val="75000"/>
                </a:schemeClr>
              </a:solidFill>
            </a:rPr>
            <a:t>675 кеше</a:t>
          </a:r>
          <a:endParaRPr lang="ru-RU" sz="6000" dirty="0">
            <a:solidFill>
              <a:schemeClr val="bg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0.45275</cdr:x>
      <cdr:y>0.773</cdr:y>
    </cdr:from>
    <cdr:to>
      <cdr:x>1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139952" y="5301208"/>
          <a:ext cx="5004048" cy="15567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r>
            <a:rPr lang="ru-RU" sz="2400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Балалар</a:t>
          </a:r>
          <a:r>
            <a:rPr lang="ru-RU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0-12 </a:t>
          </a:r>
          <a:r>
            <a:rPr lang="ru-RU" sz="2400" b="1" cap="none" spc="0" dirty="0" err="1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й</a:t>
          </a:r>
          <a:r>
            <a:rPr lang="ru-RU" sz="2400" dirty="0" err="1" smtClean="0">
              <a:solidFill>
                <a:schemeClr val="accent2">
                  <a:lumMod val="75000"/>
                </a:schemeClr>
              </a:solidFill>
            </a:rPr>
            <a:t>ә</a:t>
          </a:r>
          <a:r>
            <a:rPr lang="ru-RU" sz="2400" b="1" cap="none" spc="0" dirty="0" err="1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ш</a:t>
          </a:r>
          <a:r>
            <a:rPr lang="ru-RU" sz="2400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ru-RU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– 82 кеше</a:t>
          </a:r>
        </a:p>
        <a:p xmlns:a="http://schemas.openxmlformats.org/drawingml/2006/main">
          <a:r>
            <a:rPr lang="ru-RU" sz="3600" dirty="0" smtClean="0">
              <a:solidFill>
                <a:schemeClr val="accent2">
                  <a:lumMod val="75000"/>
                </a:schemeClr>
              </a:solidFill>
            </a:rPr>
            <a:t>ү</a:t>
          </a:r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ҫмерҙәр</a:t>
          </a:r>
          <a:r>
            <a:rPr lang="ru-RU" sz="2400" b="1" cap="none" spc="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  </a:t>
          </a:r>
          <a:r>
            <a:rPr lang="ru-RU" sz="2400" b="1" cap="none" spc="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12-18 </a:t>
          </a:r>
          <a:r>
            <a:rPr lang="ru-RU" sz="2400" b="1" cap="none" spc="0" dirty="0" err="1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й</a:t>
          </a:r>
          <a:r>
            <a:rPr lang="ru-RU" sz="2400" dirty="0" err="1" smtClean="0">
              <a:solidFill>
                <a:schemeClr val="accent2">
                  <a:lumMod val="75000"/>
                </a:schemeClr>
              </a:solidFill>
            </a:rPr>
            <a:t>ә</a:t>
          </a:r>
          <a:r>
            <a:rPr lang="ru-RU" sz="2400" b="1" cap="none" spc="0" dirty="0" err="1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ш</a:t>
          </a:r>
          <a:r>
            <a:rPr lang="ru-RU" sz="2400" b="1" cap="none" spc="0" dirty="0" err="1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ru-RU" sz="2400" b="1" cap="none" spc="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– 50 кеше</a:t>
          </a:r>
        </a:p>
        <a:p xmlns:a="http://schemas.openxmlformats.org/drawingml/2006/main">
          <a:r>
            <a:rPr lang="ru-RU" sz="2400" b="1" cap="none" spc="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18 </a:t>
          </a:r>
          <a:r>
            <a:rPr lang="ru-RU" sz="2400" b="1" cap="none" spc="0" dirty="0" err="1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й</a:t>
          </a:r>
          <a:r>
            <a:rPr lang="ru-RU" sz="2400" dirty="0" err="1" smtClean="0">
              <a:solidFill>
                <a:schemeClr val="accent2">
                  <a:lumMod val="75000"/>
                </a:schemeClr>
              </a:solidFill>
            </a:rPr>
            <a:t>ә</a:t>
          </a:r>
          <a:r>
            <a:rPr lang="ru-RU" sz="2400" b="1" cap="none" spc="0" dirty="0" err="1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шт</a:t>
          </a:r>
          <a:r>
            <a:rPr lang="ru-RU" sz="2400" dirty="0" err="1" smtClean="0">
              <a:solidFill>
                <a:schemeClr val="accent2">
                  <a:lumMod val="75000"/>
                </a:schemeClr>
              </a:solidFill>
            </a:rPr>
            <a:t>ә</a:t>
          </a:r>
          <a:r>
            <a:rPr lang="ru-RU" sz="2400" b="1" cap="none" spc="0" dirty="0" err="1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н </a:t>
          </a:r>
          <a:r>
            <a:rPr lang="ru-RU" sz="2400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оло</a:t>
          </a:r>
          <a:r>
            <a:rPr lang="ru-RU" sz="2400" b="1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рак</a:t>
          </a:r>
          <a:r>
            <a:rPr lang="ru-RU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– 543 кеше</a:t>
          </a:r>
        </a:p>
        <a:p xmlns:a="http://schemas.openxmlformats.org/drawingml/2006/main">
          <a:endParaRPr lang="ru-RU" sz="1100" b="1" cap="none" spc="0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0.48802</cdr:x>
      <cdr:y>0.18747</cdr:y>
    </cdr:from>
    <cdr:to>
      <cdr:x>0.60666</cdr:x>
      <cdr:y>0.57828</cdr:y>
    </cdr:to>
    <cdr:sp macro="" textlink="">
      <cdr:nvSpPr>
        <cdr:cNvPr id="2" name="TextBox 1"/>
        <cdr:cNvSpPr txBox="1"/>
      </cdr:nvSpPr>
      <cdr:spPr>
        <a:xfrm xmlns:a="http://schemas.openxmlformats.org/drawingml/2006/main" rot="2876048">
          <a:off x="3426598" y="1894550"/>
          <a:ext cx="2448272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000" dirty="0" smtClean="0">
              <a:solidFill>
                <a:schemeClr val="bg2">
                  <a:lumMod val="75000"/>
                </a:schemeClr>
              </a:solidFill>
            </a:rPr>
            <a:t>4 кеше</a:t>
          </a:r>
          <a:endParaRPr lang="ru-RU" sz="3000" dirty="0">
            <a:solidFill>
              <a:schemeClr val="bg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0.12956</cdr:x>
      <cdr:y>0.76105</cdr:y>
    </cdr:from>
    <cdr:to>
      <cdr:x>0.4177</cdr:x>
      <cdr:y>0.92197</cdr:y>
    </cdr:to>
    <cdr:sp macro="" textlink="">
      <cdr:nvSpPr>
        <cdr:cNvPr id="3" name="TextBox 1"/>
        <cdr:cNvSpPr txBox="1"/>
      </cdr:nvSpPr>
      <cdr:spPr>
        <a:xfrm xmlns:a="http://schemas.openxmlformats.org/drawingml/2006/main" rot="1694621">
          <a:off x="1100900" y="4767749"/>
          <a:ext cx="2448272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entury Schoolbook"/>
            </a:defRPr>
          </a:lvl1pPr>
          <a:lvl2pPr marL="457200" indent="0">
            <a:defRPr sz="1100">
              <a:latin typeface="Century Schoolbook"/>
            </a:defRPr>
          </a:lvl2pPr>
          <a:lvl3pPr marL="914400" indent="0">
            <a:defRPr sz="1100">
              <a:latin typeface="Century Schoolbook"/>
            </a:defRPr>
          </a:lvl3pPr>
          <a:lvl4pPr marL="1371600" indent="0">
            <a:defRPr sz="1100">
              <a:latin typeface="Century Schoolbook"/>
            </a:defRPr>
          </a:lvl4pPr>
          <a:lvl5pPr marL="1828800" indent="0">
            <a:defRPr sz="1100">
              <a:latin typeface="Century Schoolbook"/>
            </a:defRPr>
          </a:lvl5pPr>
          <a:lvl6pPr marL="2286000" indent="0">
            <a:defRPr sz="1100">
              <a:latin typeface="Century Schoolbook"/>
            </a:defRPr>
          </a:lvl6pPr>
          <a:lvl7pPr marL="2743200" indent="0">
            <a:defRPr sz="1100">
              <a:latin typeface="Century Schoolbook"/>
            </a:defRPr>
          </a:lvl7pPr>
          <a:lvl8pPr marL="3200400" indent="0">
            <a:defRPr sz="1100">
              <a:latin typeface="Century Schoolbook"/>
            </a:defRPr>
          </a:lvl8pPr>
          <a:lvl9pPr marL="3657600" indent="0">
            <a:defRPr sz="1100">
              <a:latin typeface="Century Schoolbook"/>
            </a:defRPr>
          </a:lvl9pPr>
        </a:lstStyle>
        <a:p xmlns:a="http://schemas.openxmlformats.org/drawingml/2006/main">
          <a:r>
            <a:rPr lang="ru-RU" sz="3000" dirty="0" smtClean="0">
              <a:solidFill>
                <a:srgbClr val="FFF39D">
                  <a:lumMod val="75000"/>
                </a:srgbClr>
              </a:solidFill>
            </a:rPr>
            <a:t>5 </a:t>
          </a:r>
          <a:r>
            <a:rPr lang="ru-RU" sz="3000" dirty="0" smtClean="0">
              <a:solidFill>
                <a:srgbClr val="FFF39D">
                  <a:lumMod val="75000"/>
                </a:srgbClr>
              </a:solidFill>
            </a:rPr>
            <a:t>кеше</a:t>
          </a:r>
          <a:endParaRPr lang="ru-RU" sz="3000" dirty="0">
            <a:solidFill>
              <a:srgbClr val="FFF39D">
                <a:lumMod val="75000"/>
              </a:srgb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199A-B7A1-49CC-BD27-9821947EBB2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6193-C3E5-42EC-A6D1-628A692E3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199A-B7A1-49CC-BD27-9821947EBB2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6193-C3E5-42EC-A6D1-628A692E3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199A-B7A1-49CC-BD27-9821947EBB2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6193-C3E5-42EC-A6D1-628A692E3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199A-B7A1-49CC-BD27-9821947EBB2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6193-C3E5-42EC-A6D1-628A692E3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199A-B7A1-49CC-BD27-9821947EBB2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6193-C3E5-42EC-A6D1-628A692E3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199A-B7A1-49CC-BD27-9821947EBB2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6193-C3E5-42EC-A6D1-628A692E3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199A-B7A1-49CC-BD27-9821947EBB2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6193-C3E5-42EC-A6D1-628A692E3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199A-B7A1-49CC-BD27-9821947EBB2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6193-C3E5-42EC-A6D1-628A692E3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199A-B7A1-49CC-BD27-9821947EBB2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6193-C3E5-42EC-A6D1-628A692E3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199A-B7A1-49CC-BD27-9821947EBB2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6193-C3E5-42EC-A6D1-628A692E3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199A-B7A1-49CC-BD27-9821947EBB2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6193-C3E5-42EC-A6D1-628A692E3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8199A-B7A1-49CC-BD27-9821947EBB2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6193-C3E5-42EC-A6D1-628A692E3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7Konsxob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10291020" cy="7046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1484784"/>
            <a:ext cx="943304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ҡ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армыш ауылы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һеҙҙе сәләмләй!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DSC_0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6372708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7LpJrdAuk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149080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X7C-YWa-HQ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48680"/>
            <a:ext cx="4266474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62068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ғтибарығыҙ өсөн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рәхмәт!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Picture 2" descr="C:\Users\UpravDel\Desktop\Трезвое село 2019\трезвое-село-лого-ут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687252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l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UpravDel\Desktop\Трезвое село 2019\20191120_160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67637">
            <a:off x="586392" y="3095341"/>
            <a:ext cx="4129546" cy="3097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UpravDel\Desktop\Трезвое село 2019\20191120_160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42112">
            <a:off x="464741" y="587729"/>
            <a:ext cx="4076608" cy="3057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UpravDel\Desktop\Трезвое село 2019\20191120_160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677012" y="2099853"/>
            <a:ext cx="4920547" cy="3690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220072" y="26064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Ойоштороу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комитеты ултырышы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3851920" y="234888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339 </a:t>
            </a:r>
          </a:p>
          <a:p>
            <a:pPr algn="ctr"/>
            <a:r>
              <a:rPr lang="ru-RU" sz="1800" b="1" dirty="0" err="1" smtClean="0">
                <a:solidFill>
                  <a:schemeClr val="bg2">
                    <a:lumMod val="75000"/>
                  </a:schemeClr>
                </a:solidFill>
              </a:rPr>
              <a:t>ир-егет</a:t>
            </a:r>
            <a:endPara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332656"/>
          <a:ext cx="8496944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 rot="20657931">
            <a:off x="1892293" y="1039823"/>
            <a:ext cx="1121277" cy="11050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>
                <a:solidFill>
                  <a:schemeClr val="bg2">
                    <a:lumMod val="75000"/>
                  </a:schemeClr>
                </a:solidFill>
              </a:rPr>
              <a:t>0 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кеше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3" descr="DSC_03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260649"/>
            <a:ext cx="3168351" cy="2112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-20191127-WA0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36912"/>
            <a:ext cx="2841780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-20191127-WA0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04664"/>
            <a:ext cx="4283968" cy="2409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lAKgpX37bB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3068960"/>
            <a:ext cx="4968552" cy="3311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692696"/>
            <a:ext cx="5050904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Спортивные мероприятия</a:t>
            </a:r>
            <a:endParaRPr lang="ru-RU" dirty="0"/>
          </a:p>
        </p:txBody>
      </p:sp>
      <p:pic>
        <p:nvPicPr>
          <p:cNvPr id="3075" name="Picture 3" descr="C:\Users\UpravDel\Desktop\Трезвое село 2019\7NsFyqnm8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4176312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UpravDel\Desktop\Трезвое село 2019\NtShDSUjZU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3501008"/>
            <a:ext cx="412845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UpravDel\Desktop\Трезвое село 2019\p_FoJGD9OB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4046827" cy="3035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UpravDel\Desktop\Трезвое село 2019\U_pD0cbOz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4091946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UpravDel\Desktop\Трезвое село 2019\atlh2-dh1b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718810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MG-20191127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5670538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-20191127-WA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996952"/>
            <a:ext cx="489654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" name="Рисунок 3" descr="фото клуб 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2" y="260648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UpravDel\Desktop\Трезвое село 2019\AxgihYbq6i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002" y="260648"/>
            <a:ext cx="4224469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UpravDel\Desktop\Трезвое село 2019\umc8O7HmJu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17032"/>
            <a:ext cx="4282993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SC_01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501008"/>
            <a:ext cx="4159368" cy="2772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C:\Users\UpravDel\Desktop\Трезвое село 2019\uM7LWxRlsX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5915" y="2132856"/>
            <a:ext cx="3022269" cy="2266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3" descr="DSC_03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279404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N17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548680"/>
            <a:ext cx="3960440" cy="297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_09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645024"/>
            <a:ext cx="4483404" cy="2988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lSGoO4uEcm0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212976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36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Спортивные мероприятия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UpravDel</dc:creator>
  <cp:lastModifiedBy>UpravDel</cp:lastModifiedBy>
  <cp:revision>65</cp:revision>
  <dcterms:created xsi:type="dcterms:W3CDTF">2019-11-26T10:42:37Z</dcterms:created>
  <dcterms:modified xsi:type="dcterms:W3CDTF">2019-11-27T13:34:37Z</dcterms:modified>
</cp:coreProperties>
</file>